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Great Vibes" charset="1" panose="02000507080000020002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inzel" charset="1" panose="00000500000000000000"/>
      <p:regular r:id="rId11"/>
    </p:embeddedFont>
    <p:embeddedFont>
      <p:font typeface="Cinzel Bold" charset="1" panose="00000800000000000000"/>
      <p:regular r:id="rId12"/>
    </p:embeddedFont>
    <p:embeddedFont>
      <p:font typeface="Arima Madurai Medium" charset="1" panose="00000600000000000000"/>
      <p:regular r:id="rId13"/>
    </p:embeddedFont>
    <p:embeddedFont>
      <p:font typeface="Arima Madurai Medium Bold" charset="1" panose="00000800000000000000"/>
      <p:regular r:id="rId14"/>
    </p:embeddedFont>
    <p:embeddedFont>
      <p:font typeface="Arima Madurai Medium Italics" charset="1" panose="00000600000000000000"/>
      <p:regular r:id="rId15"/>
    </p:embeddedFont>
    <p:embeddedFont>
      <p:font typeface="Arima Madurai Medium Bold Italics" charset="1" panose="00000800000000000000"/>
      <p:regular r:id="rId16"/>
    </p:embeddedFont>
    <p:embeddedFont>
      <p:font typeface="Horta" charset="1" panose="020C070603070806050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5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11282244" y="2838358"/>
            <a:ext cx="3530829" cy="195961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240342" y="4295035"/>
            <a:ext cx="7807316" cy="1804867"/>
            <a:chOff x="0" y="0"/>
            <a:chExt cx="18512968" cy="427976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512968" cy="4279762"/>
            </a:xfrm>
            <a:custGeom>
              <a:avLst/>
              <a:gdLst/>
              <a:ahLst/>
              <a:cxnLst/>
              <a:rect r="r" b="b" t="t" l="l"/>
              <a:pathLst>
                <a:path h="4279762" w="18512968">
                  <a:moveTo>
                    <a:pt x="0" y="0"/>
                  </a:moveTo>
                  <a:lnTo>
                    <a:pt x="0" y="4279762"/>
                  </a:lnTo>
                  <a:lnTo>
                    <a:pt x="18512968" y="4279762"/>
                  </a:lnTo>
                  <a:lnTo>
                    <a:pt x="18512968" y="0"/>
                  </a:lnTo>
                  <a:lnTo>
                    <a:pt x="0" y="0"/>
                  </a:lnTo>
                  <a:close/>
                  <a:moveTo>
                    <a:pt x="18452007" y="4218802"/>
                  </a:moveTo>
                  <a:lnTo>
                    <a:pt x="59690" y="4218802"/>
                  </a:lnTo>
                  <a:lnTo>
                    <a:pt x="59690" y="59690"/>
                  </a:lnTo>
                  <a:lnTo>
                    <a:pt x="18452007" y="59690"/>
                  </a:lnTo>
                  <a:lnTo>
                    <a:pt x="18452007" y="42188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055116" y="1434452"/>
            <a:ext cx="1714744" cy="1886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91316" y="6198124"/>
            <a:ext cx="1714744" cy="18862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069580" y="7438197"/>
            <a:ext cx="1714744" cy="18862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018192" y="-257419"/>
            <a:ext cx="666531" cy="2715114"/>
            <a:chOff x="0" y="0"/>
            <a:chExt cx="888708" cy="362015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1017415" y="2351241"/>
              <a:ext cx="2286326" cy="25149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80203" y="1017415"/>
              <a:ext cx="2286326" cy="25149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5647793" y="-1087358"/>
            <a:ext cx="1226554" cy="4996367"/>
            <a:chOff x="0" y="0"/>
            <a:chExt cx="1635406" cy="666182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1872253" y="4326766"/>
              <a:ext cx="4207309" cy="46280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699651" y="1872253"/>
              <a:ext cx="4207309" cy="462804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6750057" y="6828936"/>
            <a:ext cx="666531" cy="2715114"/>
            <a:chOff x="0" y="0"/>
            <a:chExt cx="888708" cy="3620152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-1017415" y="2351241"/>
              <a:ext cx="2286326" cy="251496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80203" y="1017415"/>
              <a:ext cx="2286326" cy="251496"/>
            </a:xfrm>
            <a:prstGeom prst="rect">
              <a:avLst/>
            </a:prstGeom>
          </p:spPr>
        </p:pic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760979">
            <a:off x="17713059" y="3096218"/>
            <a:ext cx="1335952" cy="133595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760979">
            <a:off x="14295418" y="5648233"/>
            <a:ext cx="1288404" cy="128840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669588" y="4874016"/>
            <a:ext cx="7070851" cy="118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5"/>
              </a:lnSpc>
            </a:pPr>
            <a:r>
              <a:rPr lang="en-US" sz="9922">
                <a:solidFill>
                  <a:srgbClr val="FFFFFF"/>
                </a:solidFill>
                <a:latin typeface="Horta"/>
              </a:rPr>
              <a:t>THE INVISIBLE MAN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132">
            <a:off x="-831187" y="5195332"/>
            <a:ext cx="1335952" cy="133595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42435">
            <a:off x="12379682" y="7933630"/>
            <a:ext cx="1335952" cy="133595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42545">
            <a:off x="733887" y="8647107"/>
            <a:ext cx="1263612" cy="126361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42545">
            <a:off x="8620675" y="7408897"/>
            <a:ext cx="395004" cy="39500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922730">
            <a:off x="1815786" y="-187128"/>
            <a:ext cx="897752" cy="89775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-10800000">
            <a:off x="1028700" y="1796641"/>
            <a:ext cx="2328372" cy="2112368"/>
            <a:chOff x="0" y="0"/>
            <a:chExt cx="3104496" cy="2816491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35487" y="347482"/>
              <a:ext cx="2469009" cy="2469009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229970" cy="1162322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10560709" y="-1336440"/>
            <a:ext cx="3670737" cy="3068109"/>
            <a:chOff x="0" y="0"/>
            <a:chExt cx="4894316" cy="4090812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328833">
              <a:off x="1034401" y="230897"/>
              <a:ext cx="3629018" cy="3629018"/>
            </a:xfrm>
            <a:prstGeom prst="rect">
              <a:avLst/>
            </a:prstGeom>
          </p:spPr>
        </p:pic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8100"/>
              <a:ext cx="1807844" cy="1708413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4921926" y="8389880"/>
            <a:ext cx="3670737" cy="3068109"/>
            <a:chOff x="0" y="0"/>
            <a:chExt cx="4894316" cy="4090812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328833">
              <a:off x="1034401" y="230897"/>
              <a:ext cx="3629018" cy="3629018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8100"/>
              <a:ext cx="1807844" cy="1708413"/>
            </a:xfrm>
            <a:prstGeom prst="rect">
              <a:avLst/>
            </a:prstGeom>
          </p:spPr>
        </p:pic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3474928" y="5489032"/>
            <a:ext cx="3530829" cy="195961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760979">
            <a:off x="5653381" y="1677510"/>
            <a:ext cx="1288404" cy="12884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90" t="0" r="29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240" y="1120140"/>
            <a:ext cx="16910982" cy="8126302"/>
            <a:chOff x="0" y="0"/>
            <a:chExt cx="9041167" cy="434458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041167" cy="4344588"/>
            </a:xfrm>
            <a:custGeom>
              <a:avLst/>
              <a:gdLst/>
              <a:ahLst/>
              <a:cxnLst/>
              <a:rect r="r" b="b" t="t" l="l"/>
              <a:pathLst>
                <a:path h="4344588" w="9041167">
                  <a:moveTo>
                    <a:pt x="0" y="0"/>
                  </a:moveTo>
                  <a:lnTo>
                    <a:pt x="0" y="4344588"/>
                  </a:lnTo>
                  <a:lnTo>
                    <a:pt x="9041167" y="4344588"/>
                  </a:lnTo>
                  <a:lnTo>
                    <a:pt x="9041167" y="0"/>
                  </a:lnTo>
                  <a:lnTo>
                    <a:pt x="0" y="0"/>
                  </a:lnTo>
                  <a:close/>
                  <a:moveTo>
                    <a:pt x="8980207" y="4283628"/>
                  </a:moveTo>
                  <a:lnTo>
                    <a:pt x="59690" y="4283628"/>
                  </a:lnTo>
                  <a:lnTo>
                    <a:pt x="59690" y="59690"/>
                  </a:lnTo>
                  <a:lnTo>
                    <a:pt x="8980207" y="59690"/>
                  </a:lnTo>
                  <a:lnTo>
                    <a:pt x="8980207" y="42836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448901" y="1870036"/>
            <a:ext cx="15636240" cy="6672229"/>
          </a:xfrm>
          <a:prstGeom prst="rect">
            <a:avLst/>
          </a:prstGeom>
          <a:solidFill>
            <a:srgbClr val="020604">
              <a:alpha val="87843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2019086" y="2495550"/>
            <a:ext cx="4731663" cy="231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Horta"/>
              </a:rPr>
              <a:t>ABOUT THE AUTHOR</a:t>
            </a:r>
          </a:p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Horta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08591" y="5565140"/>
            <a:ext cx="5351979" cy="231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Horta"/>
              </a:rPr>
              <a:t>CHAPTERS 1-28</a:t>
            </a:r>
          </a:p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Horta"/>
              </a:rPr>
              <a:t>CHARACTER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5210" y="4507230"/>
            <a:ext cx="349758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Horta"/>
              </a:rPr>
              <a:t>CHARACTERS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7417742" y="2400300"/>
            <a:ext cx="3530829" cy="19596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7116509" y="5808345"/>
            <a:ext cx="3530829" cy="19596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202019" y="750308"/>
            <a:ext cx="13883961" cy="8763525"/>
          </a:xfrm>
          <a:prstGeom prst="rect">
            <a:avLst/>
          </a:prstGeom>
          <a:solidFill>
            <a:srgbClr val="000A2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057400" y="750308"/>
            <a:ext cx="14028581" cy="8763525"/>
            <a:chOff x="0" y="0"/>
            <a:chExt cx="7500141" cy="468526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500141" cy="4685269"/>
            </a:xfrm>
            <a:custGeom>
              <a:avLst/>
              <a:gdLst/>
              <a:ahLst/>
              <a:cxnLst/>
              <a:rect r="r" b="b" t="t" l="l"/>
              <a:pathLst>
                <a:path h="4685269" w="7500141">
                  <a:moveTo>
                    <a:pt x="0" y="0"/>
                  </a:moveTo>
                  <a:lnTo>
                    <a:pt x="0" y="4685269"/>
                  </a:lnTo>
                  <a:lnTo>
                    <a:pt x="7500141" y="4685269"/>
                  </a:lnTo>
                  <a:lnTo>
                    <a:pt x="7500141" y="0"/>
                  </a:lnTo>
                  <a:lnTo>
                    <a:pt x="0" y="0"/>
                  </a:lnTo>
                  <a:close/>
                  <a:moveTo>
                    <a:pt x="7439181" y="4624308"/>
                  </a:moveTo>
                  <a:lnTo>
                    <a:pt x="59690" y="4624308"/>
                  </a:lnTo>
                  <a:lnTo>
                    <a:pt x="59690" y="59690"/>
                  </a:lnTo>
                  <a:lnTo>
                    <a:pt x="7439181" y="59690"/>
                  </a:lnTo>
                  <a:lnTo>
                    <a:pt x="7439181" y="46243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2997" y="1394810"/>
            <a:ext cx="1512300" cy="4811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382703" y="4062358"/>
            <a:ext cx="1522594" cy="4844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59475" y="2101252"/>
            <a:ext cx="7779345" cy="173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89"/>
              </a:lnSpc>
            </a:pPr>
            <a:r>
              <a:rPr lang="en-US" sz="10844">
                <a:solidFill>
                  <a:srgbClr val="5CE1E6"/>
                </a:solidFill>
                <a:latin typeface="Great Vibes"/>
              </a:rPr>
              <a:t>About the Author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41107" b="0"/>
          <a:stretch>
            <a:fillRect/>
          </a:stretch>
        </p:blipFill>
        <p:spPr>
          <a:xfrm flipH="false" flipV="false" rot="0">
            <a:off x="0" y="0"/>
            <a:ext cx="1506486" cy="1028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41107" t="0" r="0" b="0"/>
          <a:stretch>
            <a:fillRect/>
          </a:stretch>
        </p:blipFill>
        <p:spPr>
          <a:xfrm flipH="false" flipV="false" rot="0">
            <a:off x="16781514" y="0"/>
            <a:ext cx="1506486" cy="10287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05392" y="5506921"/>
            <a:ext cx="13477216" cy="291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5678" indent="-417839" lvl="1">
              <a:lnSpc>
                <a:spcPts val="7973"/>
              </a:lnSpc>
              <a:buFont typeface="Arial"/>
              <a:buChar char="•"/>
            </a:pPr>
            <a:r>
              <a:rPr lang="en-US" sz="3870">
                <a:solidFill>
                  <a:srgbClr val="FFFFFF"/>
                </a:solidFill>
                <a:latin typeface="Arima Madurai Medium Bold"/>
              </a:rPr>
              <a:t>Herbert George Wells was born in 1866. </a:t>
            </a:r>
          </a:p>
          <a:p>
            <a:pPr marL="835678" indent="-417839" lvl="1">
              <a:lnSpc>
                <a:spcPts val="7973"/>
              </a:lnSpc>
              <a:buFont typeface="Arial"/>
              <a:buChar char="•"/>
            </a:pPr>
            <a:r>
              <a:rPr lang="en-US" sz="3870">
                <a:solidFill>
                  <a:srgbClr val="FFFFFF"/>
                </a:solidFill>
                <a:latin typeface="Arima Madurai Medium Bold"/>
              </a:rPr>
              <a:t>With a first-class degree in biology, he briefly became a teacher.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B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1876" y="5807414"/>
            <a:ext cx="6845066" cy="5657850"/>
            <a:chOff x="0" y="0"/>
            <a:chExt cx="9126755" cy="7543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43800" cy="7543800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1754"/>
              </a:solidFill>
            </p:spPr>
          </p:sp>
        </p:grp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71900" y="2524876"/>
              <a:ext cx="5354855" cy="1168332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27893">
            <a:off x="-8053565" y="-5724713"/>
            <a:ext cx="25413510" cy="2567550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781734"/>
            <a:ext cx="12974949" cy="5264631"/>
            <a:chOff x="0" y="0"/>
            <a:chExt cx="6567665" cy="266485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567665" cy="2664853"/>
            </a:xfrm>
            <a:custGeom>
              <a:avLst/>
              <a:gdLst/>
              <a:ahLst/>
              <a:cxnLst/>
              <a:rect r="r" b="b" t="t" l="l"/>
              <a:pathLst>
                <a:path h="2664853" w="6567665">
                  <a:moveTo>
                    <a:pt x="0" y="0"/>
                  </a:moveTo>
                  <a:lnTo>
                    <a:pt x="0" y="2664853"/>
                  </a:lnTo>
                  <a:lnTo>
                    <a:pt x="6567665" y="2664853"/>
                  </a:lnTo>
                  <a:lnTo>
                    <a:pt x="6567665" y="0"/>
                  </a:lnTo>
                  <a:lnTo>
                    <a:pt x="0" y="0"/>
                  </a:lnTo>
                  <a:close/>
                  <a:moveTo>
                    <a:pt x="6506705" y="2603893"/>
                  </a:moveTo>
                  <a:lnTo>
                    <a:pt x="59690" y="2603893"/>
                  </a:lnTo>
                  <a:lnTo>
                    <a:pt x="59690" y="59690"/>
                  </a:lnTo>
                  <a:lnTo>
                    <a:pt x="6506705" y="59690"/>
                  </a:lnTo>
                  <a:lnTo>
                    <a:pt x="6506705" y="26038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800000">
            <a:off x="4010733" y="9552481"/>
            <a:ext cx="1469038" cy="1469038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217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95790" y="-1178264"/>
            <a:ext cx="6606522" cy="5919996"/>
            <a:chOff x="0" y="0"/>
            <a:chExt cx="8808696" cy="7893327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-10800000">
              <a:off x="6727904" y="5812535"/>
              <a:ext cx="2080792" cy="2080792"/>
              <a:chOff x="0" y="0"/>
              <a:chExt cx="6355080" cy="635508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 rot="8100000">
              <a:off x="4808380" y="1052888"/>
              <a:ext cx="78841" cy="6036768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name="Group 15" id="15"/>
            <p:cNvGrpSpPr/>
            <p:nvPr/>
          </p:nvGrpSpPr>
          <p:grpSpPr>
            <a:xfrm rot="-10800000">
              <a:off x="7129785" y="6214416"/>
              <a:ext cx="1277030" cy="1277030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1754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 rot="8100000">
              <a:off x="5584313" y="-865715"/>
              <a:ext cx="51900" cy="603676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8" id="18"/>
            <p:cNvSpPr/>
            <p:nvPr/>
          </p:nvSpPr>
          <p:spPr>
            <a:xfrm rot="8100000">
              <a:off x="2126719" y="761635"/>
              <a:ext cx="51900" cy="6036768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29678" y="1844343"/>
            <a:ext cx="12718359" cy="5022831"/>
            <a:chOff x="0" y="0"/>
            <a:chExt cx="48301293" cy="19075514"/>
          </a:xfrm>
        </p:grpSpPr>
        <p:sp>
          <p:nvSpPr>
            <p:cNvPr name="Freeform 20" id="20"/>
            <p:cNvSpPr/>
            <p:nvPr/>
          </p:nvSpPr>
          <p:spPr>
            <a:xfrm>
              <a:off x="72390" y="72390"/>
              <a:ext cx="48156514" cy="18930734"/>
            </a:xfrm>
            <a:custGeom>
              <a:avLst/>
              <a:gdLst/>
              <a:ahLst/>
              <a:cxnLst/>
              <a:rect r="r" b="b" t="t" l="l"/>
              <a:pathLst>
                <a:path h="18930734" w="48156514">
                  <a:moveTo>
                    <a:pt x="0" y="0"/>
                  </a:moveTo>
                  <a:lnTo>
                    <a:pt x="48156514" y="0"/>
                  </a:lnTo>
                  <a:lnTo>
                    <a:pt x="48156514" y="18930734"/>
                  </a:lnTo>
                  <a:lnTo>
                    <a:pt x="0" y="189307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A29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0"/>
              <a:ext cx="48301294" cy="19075515"/>
            </a:xfrm>
            <a:custGeom>
              <a:avLst/>
              <a:gdLst/>
              <a:ahLst/>
              <a:cxnLst/>
              <a:rect r="r" b="b" t="t" l="l"/>
              <a:pathLst>
                <a:path h="19075515" w="48301294">
                  <a:moveTo>
                    <a:pt x="48156512" y="18930734"/>
                  </a:moveTo>
                  <a:lnTo>
                    <a:pt x="48301294" y="18930734"/>
                  </a:lnTo>
                  <a:lnTo>
                    <a:pt x="48301294" y="19075515"/>
                  </a:lnTo>
                  <a:lnTo>
                    <a:pt x="48156512" y="19075515"/>
                  </a:lnTo>
                  <a:lnTo>
                    <a:pt x="48156512" y="189307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930734"/>
                  </a:lnTo>
                  <a:lnTo>
                    <a:pt x="0" y="18930734"/>
                  </a:lnTo>
                  <a:lnTo>
                    <a:pt x="0" y="144780"/>
                  </a:lnTo>
                  <a:close/>
                  <a:moveTo>
                    <a:pt x="0" y="18930734"/>
                  </a:moveTo>
                  <a:lnTo>
                    <a:pt x="144780" y="18930734"/>
                  </a:lnTo>
                  <a:lnTo>
                    <a:pt x="144780" y="19075515"/>
                  </a:lnTo>
                  <a:lnTo>
                    <a:pt x="0" y="19075515"/>
                  </a:lnTo>
                  <a:lnTo>
                    <a:pt x="0" y="18930734"/>
                  </a:lnTo>
                  <a:close/>
                  <a:moveTo>
                    <a:pt x="48156512" y="144780"/>
                  </a:moveTo>
                  <a:lnTo>
                    <a:pt x="48301294" y="144780"/>
                  </a:lnTo>
                  <a:lnTo>
                    <a:pt x="48301294" y="18930734"/>
                  </a:lnTo>
                  <a:lnTo>
                    <a:pt x="48156512" y="18930734"/>
                  </a:lnTo>
                  <a:lnTo>
                    <a:pt x="48156512" y="144780"/>
                  </a:lnTo>
                  <a:close/>
                  <a:moveTo>
                    <a:pt x="144780" y="18930734"/>
                  </a:moveTo>
                  <a:lnTo>
                    <a:pt x="48156512" y="18930734"/>
                  </a:lnTo>
                  <a:lnTo>
                    <a:pt x="48156512" y="19075515"/>
                  </a:lnTo>
                  <a:lnTo>
                    <a:pt x="144780" y="19075515"/>
                  </a:lnTo>
                  <a:lnTo>
                    <a:pt x="144780" y="18930734"/>
                  </a:lnTo>
                  <a:close/>
                  <a:moveTo>
                    <a:pt x="48156512" y="0"/>
                  </a:moveTo>
                  <a:lnTo>
                    <a:pt x="48301294" y="0"/>
                  </a:lnTo>
                  <a:lnTo>
                    <a:pt x="48301294" y="144780"/>
                  </a:lnTo>
                  <a:lnTo>
                    <a:pt x="48156512" y="144780"/>
                  </a:lnTo>
                  <a:lnTo>
                    <a:pt x="481565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8156512" y="0"/>
                  </a:lnTo>
                  <a:lnTo>
                    <a:pt x="481565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2096707"/>
            <a:ext cx="12819337" cy="414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5634" indent="-407817" lvl="1">
              <a:lnSpc>
                <a:spcPts val="8424"/>
              </a:lnSpc>
              <a:buFont typeface="Arial"/>
              <a:buChar char="•"/>
            </a:pPr>
            <a:r>
              <a:rPr lang="en-US" sz="3777">
                <a:solidFill>
                  <a:srgbClr val="EDEDED"/>
                </a:solidFill>
                <a:latin typeface="Arima Madurai Medium Bold"/>
              </a:rPr>
              <a:t>He lived on a small income from journalism and short stories.</a:t>
            </a:r>
          </a:p>
          <a:p>
            <a:pPr marL="815634" indent="-407817" lvl="1">
              <a:lnSpc>
                <a:spcPts val="8424"/>
              </a:lnSpc>
              <a:buFont typeface="Arial"/>
              <a:buChar char="•"/>
            </a:pPr>
            <a:r>
              <a:rPr lang="en-US" sz="3777">
                <a:solidFill>
                  <a:srgbClr val="EDEDED"/>
                </a:solidFill>
                <a:latin typeface="Arima Madurai Medium Bold"/>
              </a:rPr>
              <a:t>Wells wrote with tremendous energy throughout his life, producing many science fiction stories.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088800" y="-610434"/>
            <a:ext cx="6247655" cy="5164055"/>
            <a:chOff x="0" y="0"/>
            <a:chExt cx="8330207" cy="688540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444801" y="0"/>
              <a:ext cx="6885407" cy="6885407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1754"/>
              </a:solidFill>
            </p:spPr>
          </p:sp>
        </p:grp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442703"/>
              <a:ext cx="4887504" cy="1066364"/>
            </a:xfrm>
            <a:prstGeom prst="rect">
              <a:avLst/>
            </a:prstGeom>
          </p:spPr>
        </p:pic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91922" y="4741732"/>
            <a:ext cx="7096078" cy="71090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9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338" y="0"/>
            <a:ext cx="18267662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346218" y="1028700"/>
            <a:ext cx="15659100" cy="7612380"/>
          </a:xfrm>
          <a:prstGeom prst="rect">
            <a:avLst/>
          </a:prstGeom>
          <a:solidFill>
            <a:srgbClr val="020604">
              <a:alpha val="88627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46218" y="1120140"/>
            <a:ext cx="15659100" cy="7658100"/>
            <a:chOff x="0" y="0"/>
            <a:chExt cx="8371870" cy="409427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371870" cy="4094272"/>
            </a:xfrm>
            <a:custGeom>
              <a:avLst/>
              <a:gdLst/>
              <a:ahLst/>
              <a:cxnLst/>
              <a:rect r="r" b="b" t="t" l="l"/>
              <a:pathLst>
                <a:path h="4094272" w="8371870">
                  <a:moveTo>
                    <a:pt x="0" y="0"/>
                  </a:moveTo>
                  <a:lnTo>
                    <a:pt x="0" y="4094272"/>
                  </a:lnTo>
                  <a:lnTo>
                    <a:pt x="8371870" y="4094272"/>
                  </a:lnTo>
                  <a:lnTo>
                    <a:pt x="8371870" y="0"/>
                  </a:lnTo>
                  <a:lnTo>
                    <a:pt x="0" y="0"/>
                  </a:lnTo>
                  <a:close/>
                  <a:moveTo>
                    <a:pt x="8310910" y="4033312"/>
                  </a:moveTo>
                  <a:lnTo>
                    <a:pt x="59690" y="4033312"/>
                  </a:lnTo>
                  <a:lnTo>
                    <a:pt x="59690" y="59690"/>
                  </a:lnTo>
                  <a:lnTo>
                    <a:pt x="8310910" y="59690"/>
                  </a:lnTo>
                  <a:lnTo>
                    <a:pt x="8310910" y="40333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99723" y="3714371"/>
            <a:ext cx="14888554" cy="405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162" indent="-413081" lvl="1">
              <a:lnSpc>
                <a:spcPts val="8265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Arima Madurai Medium"/>
              </a:rPr>
              <a:t>The Invisible Man is the story of a student.</a:t>
            </a:r>
          </a:p>
          <a:p>
            <a:pPr marL="826162" indent="-413081" lvl="1">
              <a:lnSpc>
                <a:spcPts val="8265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Arima Madurai Medium"/>
              </a:rPr>
              <a:t>He made 2 mistakes.</a:t>
            </a:r>
          </a:p>
          <a:p>
            <a:pPr marL="826162" indent="-413081" lvl="1">
              <a:lnSpc>
                <a:spcPts val="8265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Arima Madurai Medium"/>
              </a:rPr>
              <a:t>He came to Iping.</a:t>
            </a:r>
          </a:p>
          <a:p>
            <a:pPr marL="826163" indent="-413081" lvl="1">
              <a:lnSpc>
                <a:spcPts val="8265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Arima Madurai Medium"/>
              </a:rPr>
              <a:t>But his strange appearance made the people of Iping suspicious.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0148" y="1654632"/>
            <a:ext cx="6087705" cy="187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1644">
                <a:solidFill>
                  <a:srgbClr val="5CE1E6"/>
                </a:solidFill>
                <a:latin typeface="Great Vibes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73537" r="0" b="0"/>
          <a:stretch>
            <a:fillRect/>
          </a:stretch>
        </p:blipFill>
        <p:spPr>
          <a:xfrm flipH="false" flipV="false" rot="0">
            <a:off x="0" y="26672"/>
            <a:ext cx="18305339" cy="488737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04872" y="1778895"/>
            <a:ext cx="7427201" cy="3719072"/>
            <a:chOff x="0" y="0"/>
            <a:chExt cx="3970826" cy="198833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970826" cy="1988338"/>
            </a:xfrm>
            <a:custGeom>
              <a:avLst/>
              <a:gdLst/>
              <a:ahLst/>
              <a:cxnLst/>
              <a:rect r="r" b="b" t="t" l="l"/>
              <a:pathLst>
                <a:path h="1988338" w="3970826">
                  <a:moveTo>
                    <a:pt x="0" y="0"/>
                  </a:moveTo>
                  <a:lnTo>
                    <a:pt x="0" y="1988338"/>
                  </a:lnTo>
                  <a:lnTo>
                    <a:pt x="3970826" y="1988338"/>
                  </a:lnTo>
                  <a:lnTo>
                    <a:pt x="3970826" y="0"/>
                  </a:lnTo>
                  <a:lnTo>
                    <a:pt x="0" y="0"/>
                  </a:lnTo>
                  <a:close/>
                  <a:moveTo>
                    <a:pt x="3909866" y="1927378"/>
                  </a:moveTo>
                  <a:lnTo>
                    <a:pt x="59690" y="1927378"/>
                  </a:lnTo>
                  <a:lnTo>
                    <a:pt x="59690" y="59690"/>
                  </a:lnTo>
                  <a:lnTo>
                    <a:pt x="3909866" y="59690"/>
                  </a:lnTo>
                  <a:lnTo>
                    <a:pt x="3909866" y="1927378"/>
                  </a:lnTo>
                  <a:close/>
                </a:path>
              </a:pathLst>
            </a:custGeom>
            <a:solidFill>
              <a:srgbClr val="F8F5E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419473" y="6553186"/>
            <a:ext cx="20133309" cy="373381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73537" r="0" b="0"/>
          <a:stretch>
            <a:fillRect/>
          </a:stretch>
        </p:blipFill>
        <p:spPr>
          <a:xfrm flipH="false" flipV="false" rot="0">
            <a:off x="0" y="5404255"/>
            <a:ext cx="18288000" cy="488274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73537" r="0" b="0"/>
          <a:stretch>
            <a:fillRect/>
          </a:stretch>
        </p:blipFill>
        <p:spPr>
          <a:xfrm flipH="false" flipV="false" rot="0">
            <a:off x="-5729692" y="3129064"/>
            <a:ext cx="13205876" cy="352585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73537" r="0" b="0"/>
          <a:stretch>
            <a:fillRect/>
          </a:stretch>
        </p:blipFill>
        <p:spPr>
          <a:xfrm flipH="false" flipV="false" rot="0">
            <a:off x="6984694" y="371488"/>
            <a:ext cx="13205876" cy="352585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6221182" y="8218307"/>
            <a:ext cx="26411751" cy="3525859"/>
            <a:chOff x="0" y="0"/>
            <a:chExt cx="35215668" cy="470114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73537" r="0" b="0"/>
            <a:stretch>
              <a:fillRect/>
            </a:stretch>
          </p:blipFill>
          <p:spPr>
            <a:xfrm flipH="false" flipV="false" rot="0">
              <a:off x="17607834" y="0"/>
              <a:ext cx="17607834" cy="47011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73537" r="0" b="0"/>
            <a:stretch>
              <a:fillRect/>
            </a:stretch>
          </p:blipFill>
          <p:spPr>
            <a:xfrm flipH="false" flipV="false" rot="0">
              <a:off x="0" y="0"/>
              <a:ext cx="17607834" cy="4701146"/>
            </a:xfrm>
            <a:prstGeom prst="rect">
              <a:avLst/>
            </a:prstGeom>
          </p:spPr>
        </p:pic>
      </p:grpSp>
      <p:sp>
        <p:nvSpPr>
          <p:cNvPr name="AutoShape 12" id="12"/>
          <p:cNvSpPr/>
          <p:nvPr/>
        </p:nvSpPr>
        <p:spPr>
          <a:xfrm rot="0">
            <a:off x="9392614" y="2470359"/>
            <a:ext cx="5849861" cy="2196772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2366">
            <a:off x="-253130" y="3171856"/>
            <a:ext cx="8525654" cy="769765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04456"/>
            <a:ext cx="4654286" cy="137936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18066" y="610687"/>
            <a:ext cx="4218481" cy="83602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817337" y="3207667"/>
            <a:ext cx="7070851" cy="118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5"/>
              </a:lnSpc>
            </a:pPr>
            <a:r>
              <a:rPr lang="en-US" sz="9922">
                <a:solidFill>
                  <a:srgbClr val="000000"/>
                </a:solidFill>
                <a:latin typeface="Horta"/>
              </a:rPr>
              <a:t>CHARACTERS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9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351566" y="1028700"/>
            <a:ext cx="13584868" cy="8089221"/>
          </a:xfrm>
          <a:prstGeom prst="rect">
            <a:avLst/>
          </a:prstGeom>
          <a:solidFill>
            <a:srgbClr val="020604">
              <a:alpha val="73725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2686482" y="1467168"/>
            <a:ext cx="12915035" cy="702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0" indent="-377825" lvl="1">
              <a:lnSpc>
                <a:spcPts val="8015"/>
              </a:lnSpc>
              <a:buFont typeface="Arial"/>
              <a:buChar char="•"/>
            </a:pPr>
            <a:r>
              <a:rPr lang="en-US" sz="3500" spc="66">
                <a:solidFill>
                  <a:srgbClr val="FFFFFF"/>
                </a:solidFill>
                <a:latin typeface="Cinzel Bold"/>
              </a:rPr>
              <a:t>GRIFFIN: THE INVISIBLE MAN</a:t>
            </a:r>
          </a:p>
          <a:p>
            <a:pPr marL="755650" indent="-377825" lvl="1">
              <a:lnSpc>
                <a:spcPts val="8015"/>
              </a:lnSpc>
              <a:buFont typeface="Arial"/>
              <a:buChar char="•"/>
            </a:pPr>
            <a:r>
              <a:rPr lang="en-US" sz="3500" spc="66">
                <a:solidFill>
                  <a:srgbClr val="FFFFFF"/>
                </a:solidFill>
                <a:latin typeface="Cinzel Bold"/>
              </a:rPr>
              <a:t>MR. &amp; MRS. HALL: OWNER OF THE ‘COACH &amp; HORSES INN’</a:t>
            </a:r>
          </a:p>
          <a:p>
            <a:pPr marL="755650" indent="-377825" lvl="1">
              <a:lnSpc>
                <a:spcPts val="8015"/>
              </a:lnSpc>
              <a:buFont typeface="Arial"/>
              <a:buChar char="•"/>
            </a:pPr>
            <a:r>
              <a:rPr lang="en-US" sz="3500" spc="66">
                <a:solidFill>
                  <a:srgbClr val="FFFFFF"/>
                </a:solidFill>
                <a:latin typeface="Cinzel Bold"/>
              </a:rPr>
              <a:t>TEDDY HENFREY: A CLOCK JOBBER</a:t>
            </a:r>
          </a:p>
          <a:p>
            <a:pPr marL="755650" indent="-377825" lvl="1">
              <a:lnSpc>
                <a:spcPts val="8015"/>
              </a:lnSpc>
              <a:buFont typeface="Arial"/>
              <a:buChar char="•"/>
            </a:pPr>
            <a:r>
              <a:rPr lang="en-US" sz="3500" spc="66">
                <a:solidFill>
                  <a:srgbClr val="FFFFFF"/>
                </a:solidFill>
                <a:latin typeface="Cinzel Bold"/>
              </a:rPr>
              <a:t>THE REV. MR. BUNTING: A VICAR IN THE TOWN OF IPING</a:t>
            </a:r>
          </a:p>
          <a:p>
            <a:pPr marL="755650" indent="-377825" lvl="1">
              <a:lnSpc>
                <a:spcPts val="8015"/>
              </a:lnSpc>
              <a:buFont typeface="Arial"/>
              <a:buChar char="•"/>
            </a:pPr>
            <a:r>
              <a:rPr lang="en-US" sz="3500" spc="66">
                <a:solidFill>
                  <a:srgbClr val="FFFFFF"/>
                </a:solidFill>
                <a:latin typeface="Cinzel Bold"/>
              </a:rPr>
              <a:t>MARVEL: A LOCAL TRAMP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41107" b="0"/>
          <a:stretch>
            <a:fillRect/>
          </a:stretch>
        </p:blipFill>
        <p:spPr>
          <a:xfrm flipH="false" flipV="false" rot="0">
            <a:off x="0" y="0"/>
            <a:ext cx="1506486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41107" t="0" r="0" b="0"/>
          <a:stretch>
            <a:fillRect/>
          </a:stretch>
        </p:blipFill>
        <p:spPr>
          <a:xfrm flipH="false" flipV="false" rot="0">
            <a:off x="16781514" y="0"/>
            <a:ext cx="1506486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202019" y="1028700"/>
            <a:ext cx="13734414" cy="8229600"/>
            <a:chOff x="0" y="0"/>
            <a:chExt cx="7342870" cy="439981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342870" cy="4399815"/>
            </a:xfrm>
            <a:custGeom>
              <a:avLst/>
              <a:gdLst/>
              <a:ahLst/>
              <a:cxnLst/>
              <a:rect r="r" b="b" t="t" l="l"/>
              <a:pathLst>
                <a:path h="4399815" w="7342870">
                  <a:moveTo>
                    <a:pt x="0" y="0"/>
                  </a:moveTo>
                  <a:lnTo>
                    <a:pt x="0" y="4399815"/>
                  </a:lnTo>
                  <a:lnTo>
                    <a:pt x="7342870" y="4399815"/>
                  </a:lnTo>
                  <a:lnTo>
                    <a:pt x="7342870" y="0"/>
                  </a:lnTo>
                  <a:lnTo>
                    <a:pt x="0" y="0"/>
                  </a:lnTo>
                  <a:close/>
                  <a:moveTo>
                    <a:pt x="7281910" y="4338855"/>
                  </a:moveTo>
                  <a:lnTo>
                    <a:pt x="59690" y="4338855"/>
                  </a:lnTo>
                  <a:lnTo>
                    <a:pt x="59690" y="59690"/>
                  </a:lnTo>
                  <a:lnTo>
                    <a:pt x="7281910" y="59690"/>
                  </a:lnTo>
                  <a:lnTo>
                    <a:pt x="7281910" y="43388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338" y="0"/>
            <a:ext cx="18267662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0232" y="2132566"/>
            <a:ext cx="4016141" cy="8762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75332" y="1462136"/>
            <a:ext cx="14937337" cy="7248427"/>
            <a:chOff x="0" y="0"/>
            <a:chExt cx="9212271" cy="447030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212271" cy="4470307"/>
            </a:xfrm>
            <a:custGeom>
              <a:avLst/>
              <a:gdLst/>
              <a:ahLst/>
              <a:cxnLst/>
              <a:rect r="r" b="b" t="t" l="l"/>
              <a:pathLst>
                <a:path h="4470307" w="9212271">
                  <a:moveTo>
                    <a:pt x="0" y="0"/>
                  </a:moveTo>
                  <a:lnTo>
                    <a:pt x="0" y="4470307"/>
                  </a:lnTo>
                  <a:lnTo>
                    <a:pt x="9212271" y="4470307"/>
                  </a:lnTo>
                  <a:lnTo>
                    <a:pt x="9212271" y="0"/>
                  </a:lnTo>
                  <a:lnTo>
                    <a:pt x="0" y="0"/>
                  </a:lnTo>
                  <a:close/>
                  <a:moveTo>
                    <a:pt x="9151311" y="4409347"/>
                  </a:moveTo>
                  <a:lnTo>
                    <a:pt x="59690" y="4409347"/>
                  </a:lnTo>
                  <a:lnTo>
                    <a:pt x="59690" y="59690"/>
                  </a:lnTo>
                  <a:lnTo>
                    <a:pt x="9151311" y="59690"/>
                  </a:lnTo>
                  <a:lnTo>
                    <a:pt x="9151311" y="44093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2230208" y="2132566"/>
            <a:ext cx="13770481" cy="6021868"/>
          </a:xfrm>
          <a:prstGeom prst="rect">
            <a:avLst/>
          </a:prstGeom>
          <a:solidFill>
            <a:srgbClr val="020604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478012" y="2319020"/>
            <a:ext cx="13274873" cy="523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0" indent="-377825" lvl="1">
              <a:lnSpc>
                <a:spcPts val="8470"/>
              </a:lnSpc>
              <a:buFont typeface="Arial"/>
              <a:buChar char="•"/>
            </a:pPr>
            <a:r>
              <a:rPr lang="en-US" sz="3500">
                <a:solidFill>
                  <a:srgbClr val="EDEDED"/>
                </a:solidFill>
                <a:latin typeface="Cinzel Bold"/>
              </a:rPr>
              <a:t>DR. KEMP: A SCIENTIST AND A FORMER ASSOCIATE OF GRIFFIN</a:t>
            </a:r>
          </a:p>
          <a:p>
            <a:pPr marL="755650" indent="-377825" lvl="1">
              <a:lnSpc>
                <a:spcPts val="8470"/>
              </a:lnSpc>
              <a:buFont typeface="Arial"/>
              <a:buChar char="•"/>
            </a:pPr>
            <a:r>
              <a:rPr lang="en-US" sz="3500">
                <a:solidFill>
                  <a:srgbClr val="EDEDED"/>
                </a:solidFill>
                <a:latin typeface="Cinzel Bold"/>
              </a:rPr>
              <a:t>DR. CUSS: A PHYSICIAN</a:t>
            </a:r>
          </a:p>
          <a:p>
            <a:pPr marL="755650" indent="-377825" lvl="1">
              <a:lnSpc>
                <a:spcPts val="8470"/>
              </a:lnSpc>
              <a:buFont typeface="Arial"/>
              <a:buChar char="•"/>
            </a:pPr>
            <a:r>
              <a:rPr lang="en-US" sz="3500">
                <a:solidFill>
                  <a:srgbClr val="EDEDED"/>
                </a:solidFill>
                <a:latin typeface="Cinzel Bold"/>
              </a:rPr>
              <a:t>MR. BOBBY JAFFERS: THE VILLAGE CONSTABLE</a:t>
            </a:r>
          </a:p>
          <a:p>
            <a:pPr marL="755650" indent="-377825" lvl="1">
              <a:lnSpc>
                <a:spcPts val="8470"/>
              </a:lnSpc>
              <a:buFont typeface="Arial"/>
              <a:buChar char="•"/>
            </a:pPr>
            <a:r>
              <a:rPr lang="en-US" sz="3500">
                <a:solidFill>
                  <a:srgbClr val="EDEDED"/>
                </a:solidFill>
                <a:latin typeface="Cinzel Bold"/>
              </a:rPr>
              <a:t>COLONEL ADYE: THE CHIEF OF BURDOCK POLICE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9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03987" y="6892043"/>
            <a:ext cx="3851890" cy="72059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08963">
            <a:off x="-930953" y="-3528299"/>
            <a:ext cx="23135079" cy="8402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23828" y="1855103"/>
            <a:ext cx="4862854" cy="146151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1233" b="84121"/>
          <a:stretch>
            <a:fillRect/>
          </a:stretch>
        </p:blipFill>
        <p:spPr>
          <a:xfrm flipH="false" flipV="false" rot="0">
            <a:off x="8823828" y="9162671"/>
            <a:ext cx="13861436" cy="11243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1233" b="84121"/>
          <a:stretch>
            <a:fillRect/>
          </a:stretch>
        </p:blipFill>
        <p:spPr>
          <a:xfrm flipH="false" flipV="false" rot="0">
            <a:off x="-6930718" y="9162671"/>
            <a:ext cx="13861436" cy="11243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30812" r="0" b="3179"/>
          <a:stretch>
            <a:fillRect/>
          </a:stretch>
        </p:blipFill>
        <p:spPr>
          <a:xfrm flipH="false" flipV="false" rot="0">
            <a:off x="2611850" y="8219920"/>
            <a:ext cx="3688272" cy="12370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9896" y="5342190"/>
            <a:ext cx="5497373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0193" y="4218765"/>
            <a:ext cx="9098051" cy="166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4"/>
              </a:lnSpc>
            </a:pPr>
            <a:r>
              <a:rPr lang="en-US" sz="9760">
                <a:solidFill>
                  <a:srgbClr val="FFFFFF"/>
                </a:solidFill>
                <a:latin typeface="Cinzel Bold"/>
              </a:rPr>
              <a:t>THANKYOU!!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972028" y="-884646"/>
            <a:ext cx="1226554" cy="4996367"/>
            <a:chOff x="0" y="0"/>
            <a:chExt cx="1635406" cy="666182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1872253" y="4326766"/>
              <a:ext cx="4207309" cy="462804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699651" y="1872253"/>
              <a:ext cx="4207309" cy="462804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760979">
            <a:off x="16591324" y="3086767"/>
            <a:ext cx="1335952" cy="133595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747836" y="6465188"/>
            <a:ext cx="1300162" cy="130016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5132">
            <a:off x="685193" y="693054"/>
            <a:ext cx="1335952" cy="1335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DAEgDiPLr6I</dc:identifier>
  <dcterms:modified xsi:type="dcterms:W3CDTF">2011-08-01T06:04:30Z</dcterms:modified>
  <cp:revision>1</cp:revision>
  <dc:title>S Abhishek</dc:title>
</cp:coreProperties>
</file>